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1dd1b7e87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 día de hoy tenemos la versión ES15 (ECMAScript 2024) de Julio de este año</a:t>
            </a:r>
            <a:endParaRPr/>
          </a:p>
        </p:txBody>
      </p:sp>
      <p:sp>
        <p:nvSpPr>
          <p:cNvPr id="210" name="Google Shape;210;g31dd1b7e874_0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1dd1b7e87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31dd1b7e874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1dd1b7e87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31dd1b7e874_0_9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dd1b7e87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g31dd1b7e874_0_15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1dd1b7e87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31dd1b7e874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1dd1b7e87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31dd1b7e874_0_1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1dd1b7e87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2" name="Google Shape;292;g31dd1b7e874_0_4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dd1b7e97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g31dd1b7e973_0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:notes"/>
          <p:cNvSpPr/>
          <p:nvPr>
            <p:ph idx="2" type="sldImg"/>
          </p:nvPr>
        </p:nvSpPr>
        <p:spPr>
          <a:xfrm>
            <a:off x="382587" y="685800"/>
            <a:ext cx="6094412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4d15efd57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294d15efd57_3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a3c47121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1ea3c471214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31dd1b7e874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dd1b7e8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31dd1b7e87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dd1b7e87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g31dd1b7e874_0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dd1b7e87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g31dd1b7e874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dd1b7e87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31dd1b7e874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1dd1b7e87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2" name="Google Shape;192;g31dd1b7e874_0_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Relationship Id="rId4" Type="http://schemas.openxmlformats.org/officeDocument/2006/relationships/image" Target="../media/image5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5.png"/><Relationship Id="rId5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5.png"/><Relationship Id="rId5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5.png"/><Relationship Id="rId5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6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14.png"/><Relationship Id="rId5" Type="http://schemas.openxmlformats.org/officeDocument/2006/relationships/image" Target="../media/image10.png"/><Relationship Id="rId6" Type="http://schemas.openxmlformats.org/officeDocument/2006/relationships/image" Target="../media/image21.png"/><Relationship Id="rId7" Type="http://schemas.openxmlformats.org/officeDocument/2006/relationships/image" Target="../media/image24.png"/><Relationship Id="rId8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18810"/>
          <a:stretch/>
        </p:blipFill>
        <p:spPr>
          <a:xfrm>
            <a:off x="0" y="0"/>
            <a:ext cx="12192000" cy="55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0" y="4221162"/>
            <a:ext cx="12192000" cy="26814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002D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5226" y="5567800"/>
            <a:ext cx="3280850" cy="8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-10925" y="4176700"/>
            <a:ext cx="12213300" cy="89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27F"/>
              </a:buClr>
              <a:buSzPts val="3600"/>
              <a:buFont typeface="Roboto"/>
              <a:buNone/>
            </a:pPr>
            <a:r>
              <a:rPr b="1" i="0" lang="en-US" sz="3600" u="none" cap="none" strike="noStrike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Tema </a:t>
            </a:r>
            <a:r>
              <a:rPr b="1" lang="en-US" sz="360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i="0" lang="en-US" sz="3600" u="none" cap="none" strike="noStrike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1" lang="en-US" sz="360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JavaScript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idx="1" type="body"/>
          </p:nvPr>
        </p:nvSpPr>
        <p:spPr>
          <a:xfrm>
            <a:off x="671500" y="1414448"/>
            <a:ext cx="107997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22627E"/>
                </a:solidFill>
              </a:rPr>
              <a:t>Evolución y futuro del estándar</a:t>
            </a:r>
            <a:endParaRPr sz="2700"/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Versiones posteriores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Introducción de características y necesidades: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Clases y módulos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Iteradores y generadores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Promesas y funciones asíncronas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13" name="Google Shape;213;p22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Estándar EcmaScript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" name="Google Shape;214;p22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215" name="Google Shape;215;p22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2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22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9" name="Google Shape;219;p22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 rotWithShape="1">
          <a:blip r:embed="rId5">
            <a:alphaModFix/>
          </a:blip>
          <a:srcRect b="0" l="0" r="0" t="9082"/>
          <a:stretch/>
        </p:blipFill>
        <p:spPr>
          <a:xfrm>
            <a:off x="2950550" y="4062750"/>
            <a:ext cx="5930350" cy="269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23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228" name="Google Shape;228;p23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23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3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Expansión al BackEnd</a:t>
            </a:r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4"/>
          <p:cNvSpPr txBox="1"/>
          <p:nvPr>
            <p:ph idx="1" type="body"/>
          </p:nvPr>
        </p:nvSpPr>
        <p:spPr>
          <a:xfrm>
            <a:off x="671500" y="1414448"/>
            <a:ext cx="107997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22627E"/>
                </a:solidFill>
              </a:rPr>
              <a:t>JavaScript en el Servidor</a:t>
            </a:r>
            <a:br>
              <a:rPr b="1"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2300">
                <a:solidFill>
                  <a:srgbClr val="22627E"/>
                </a:solidFill>
              </a:rPr>
              <a:t>El impacto de Node.js (2009)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JavaScript dejó de estar limitado al lado del cliente gracias a Node.js.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Construido sobre el motor V8 de Google Chrome.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Permite ejecutar JavaScript en el servidor, revolucionando el desarrollo web.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Ofrece un entorno:</a:t>
            </a:r>
            <a:endParaRPr sz="2000">
              <a:solidFill>
                <a:srgbClr val="22627E"/>
              </a:solidFill>
            </a:endParaRPr>
          </a:p>
          <a:p>
            <a: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Ágil</a:t>
            </a:r>
            <a:r>
              <a:rPr lang="en-US">
                <a:solidFill>
                  <a:srgbClr val="22627E"/>
                </a:solidFill>
              </a:rPr>
              <a:t> y optimizado</a:t>
            </a:r>
            <a:endParaRPr sz="2000">
              <a:solidFill>
                <a:srgbClr val="22627E"/>
              </a:solidFill>
            </a:endParaRPr>
          </a:p>
          <a:p>
            <a: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Ligero</a:t>
            </a:r>
            <a:r>
              <a:rPr lang="en-US">
                <a:solidFill>
                  <a:srgbClr val="22627E"/>
                </a:solidFill>
              </a:rPr>
              <a:t> al no necesitar un navegador entero</a:t>
            </a:r>
            <a:endParaRPr sz="2000">
              <a:solidFill>
                <a:srgbClr val="22627E"/>
              </a:solidFill>
            </a:endParaRPr>
          </a:p>
          <a:p>
            <a: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Altamente escalable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7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40" name="Google Shape;240;p24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Expansión al BackEnd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24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242" name="Google Shape;242;p24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4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4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6" name="Google Shape;246;p24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2725" y="153800"/>
            <a:ext cx="4914725" cy="655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5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22627E"/>
                </a:solidFill>
              </a:rPr>
              <a:t>Node.js y la Unificación del Stack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2627E"/>
                </a:solidFill>
              </a:rPr>
              <a:t>JavaScript en Frontend y Backend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Con Node.js, JavaScript se usa para:</a:t>
            </a:r>
            <a:endParaRPr sz="2000">
              <a:solidFill>
                <a:srgbClr val="22627E"/>
              </a:solidFill>
            </a:endParaRPr>
          </a:p>
          <a:p>
            <a: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Frontend</a:t>
            </a:r>
            <a:r>
              <a:rPr lang="en-US" sz="2000">
                <a:solidFill>
                  <a:srgbClr val="22627E"/>
                </a:solidFill>
              </a:rPr>
              <a:t>: Experiencia del usuario.</a:t>
            </a:r>
            <a:endParaRPr sz="2000">
              <a:solidFill>
                <a:srgbClr val="22627E"/>
              </a:solidFill>
            </a:endParaRPr>
          </a:p>
          <a:p>
            <a: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Backend</a:t>
            </a:r>
            <a:r>
              <a:rPr lang="en-US" sz="2000">
                <a:solidFill>
                  <a:srgbClr val="22627E"/>
                </a:solidFill>
              </a:rPr>
              <a:t>: Servicios web, APIs, herramientas CLI.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Ventaja clave: unificación del stack tecnológico.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Facilita la colaboración y simplifica el flujo de desarrollo en los equipos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7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55" name="Google Shape;255;p25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Expansión al BackEnd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6" name="Google Shape;256;p25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57" name="Google Shape;257;p25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5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5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5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1" name="Google Shape;261;p25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6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268" name="Google Shape;268;p26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6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26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6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Uso de la consola</a:t>
            </a:r>
            <a:endParaRPr/>
          </a:p>
        </p:txBody>
      </p:sp>
      <p:sp>
        <p:nvSpPr>
          <p:cNvPr id="272" name="Google Shape;272;p26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3" name="Google Shape;27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7"/>
          <p:cNvSpPr txBox="1"/>
          <p:nvPr>
            <p:ph idx="1" type="body"/>
          </p:nvPr>
        </p:nvSpPr>
        <p:spPr>
          <a:xfrm>
            <a:off x="671500" y="1414448"/>
            <a:ext cx="107997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22627E"/>
                </a:solidFill>
              </a:rPr>
              <a:t>Uso de la Consola del Navegador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2627E"/>
                </a:solidFill>
              </a:rPr>
              <a:t>Explora JavaScript con la Consola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Herramienta clave para aprender y practicar: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Escribir y probar código en tiempo real.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Depurar errores.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Explorar la relación entre código y el DOM.</a:t>
            </a:r>
            <a:endParaRPr sz="20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2627E"/>
                </a:solidFill>
              </a:rPr>
              <a:t>Acceso a la consola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Ir a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about:blank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solidFill>
                  <a:srgbClr val="22627E"/>
                </a:solidFill>
              </a:rPr>
              <a:t>en el navegador.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Abrir DevTools (F12 o clic derecho → Inspeccionar).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Seleccionar la pestaña Console.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7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280" name="Google Shape;280;p27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Uso de la consola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p27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282" name="Google Shape;282;p27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6" name="Google Shape;286;p27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7" name="Google Shape;28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8551" y="1965437"/>
            <a:ext cx="5358898" cy="2927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8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295" name="Google Shape;295;p28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7" name="Google Shape;297;p28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8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Nociones básicas</a:t>
            </a:r>
            <a:endParaRPr/>
          </a:p>
        </p:txBody>
      </p:sp>
      <p:sp>
        <p:nvSpPr>
          <p:cNvPr id="299" name="Google Shape;299;p28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0" name="Google Shape;30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/>
          <p:nvPr>
            <p:ph idx="1" type="body"/>
          </p:nvPr>
        </p:nvSpPr>
        <p:spPr>
          <a:xfrm>
            <a:off x="671500" y="1414450"/>
            <a:ext cx="75165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22627E"/>
                </a:solidFill>
              </a:rPr>
              <a:t>Características de la Sintaxis de JavaScript</a:t>
            </a:r>
            <a:br>
              <a:rPr b="1" lang="en-US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-US" sz="2300">
                <a:solidFill>
                  <a:srgbClr val="22627E"/>
                </a:solidFill>
              </a:rPr>
              <a:t>Sintaxis Básica</a:t>
            </a:r>
            <a:br>
              <a:rPr b="1"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Terminación de sentencias</a:t>
            </a:r>
            <a:r>
              <a:rPr lang="en-US" sz="2000">
                <a:solidFill>
                  <a:srgbClr val="22627E"/>
                </a:solidFill>
              </a:rPr>
              <a:t>: Punto y coma (;) no siempre obligatorio.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Decimales</a:t>
            </a:r>
            <a:r>
              <a:rPr lang="en-US" sz="2000">
                <a:solidFill>
                  <a:srgbClr val="22627E"/>
                </a:solidFill>
              </a:rPr>
              <a:t>: Usan punto (.), no coma (5.67, no 5,67).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Espacios</a:t>
            </a:r>
            <a:r>
              <a:rPr lang="en-US" sz="2000">
                <a:solidFill>
                  <a:srgbClr val="22627E"/>
                </a:solidFill>
              </a:rPr>
              <a:t>: Ignorados, pero su uso descuidado puede generar errores.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Sensibilidad a mayúsculas/minúsculas</a:t>
            </a:r>
            <a:r>
              <a:rPr lang="en-US" sz="2000">
                <a:solidFill>
                  <a:srgbClr val="22627E"/>
                </a:solidFill>
              </a:rPr>
              <a:t>: Importante en variables y funciones.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Font typeface="Roboto"/>
              <a:buChar char="●"/>
            </a:pPr>
            <a:r>
              <a:rPr b="1" lang="en-US" sz="2000">
                <a:solidFill>
                  <a:srgbClr val="22627E"/>
                </a:solidFill>
              </a:rPr>
              <a:t>Llaves</a:t>
            </a:r>
            <a:r>
              <a:rPr lang="en-US" sz="2000">
                <a:solidFill>
                  <a:srgbClr val="22627E"/>
                </a:solidFill>
              </a:rPr>
              <a:t>: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○"/>
            </a:pPr>
            <a:r>
              <a:rPr lang="en-US" sz="2000">
                <a:solidFill>
                  <a:srgbClr val="22627E"/>
                </a:solidFill>
              </a:rPr>
              <a:t>{} para bloques de código.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○"/>
            </a:pPr>
            <a:r>
              <a:rPr lang="en-US" sz="2000">
                <a:solidFill>
                  <a:srgbClr val="22627E"/>
                </a:solidFill>
              </a:rPr>
              <a:t>[] para arrays y acceso a objetos.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7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07" name="Google Shape;307;p29"/>
          <p:cNvSpPr txBox="1"/>
          <p:nvPr/>
        </p:nvSpPr>
        <p:spPr>
          <a:xfrm>
            <a:off x="0" y="307975"/>
            <a:ext cx="12192000" cy="69373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Nociones Básicas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8" name="Google Shape;308;p29"/>
          <p:cNvGrpSpPr/>
          <p:nvPr/>
        </p:nvGrpSpPr>
        <p:grpSpPr>
          <a:xfrm>
            <a:off x="9393237" y="6129337"/>
            <a:ext cx="2471737" cy="338137"/>
            <a:chOff x="270050" y="6325600"/>
            <a:chExt cx="3464325" cy="453600"/>
          </a:xfrm>
        </p:grpSpPr>
        <p:sp>
          <p:nvSpPr>
            <p:cNvPr id="309" name="Google Shape;309;p29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3" name="Google Shape;313;p29"/>
          <p:cNvSpPr txBox="1"/>
          <p:nvPr/>
        </p:nvSpPr>
        <p:spPr>
          <a:xfrm>
            <a:off x="9085262" y="6178550"/>
            <a:ext cx="2932112" cy="25558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8000" y="2219463"/>
            <a:ext cx="3764550" cy="36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/>
          <p:nvPr>
            <p:ph idx="1" type="body"/>
          </p:nvPr>
        </p:nvSpPr>
        <p:spPr>
          <a:xfrm>
            <a:off x="671500" y="1414450"/>
            <a:ext cx="75165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22627E"/>
                </a:solidFill>
              </a:rPr>
              <a:t>Fundamentos del Funcionamiento de JavaScript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2627E"/>
                </a:solidFill>
              </a:rPr>
              <a:t>Nociones Fundamentales</a:t>
            </a:r>
            <a:br>
              <a:rPr b="1"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Ejecución secuencial:</a:t>
            </a:r>
            <a:r>
              <a:rPr lang="en-US" sz="2000">
                <a:solidFill>
                  <a:srgbClr val="22627E"/>
                </a:solidFill>
              </a:rPr>
              <a:t> Procesa instrucciones de arriba abajo.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Estructuras condicionales y bucles</a:t>
            </a:r>
            <a:r>
              <a:rPr lang="en-US" sz="2000">
                <a:solidFill>
                  <a:srgbClr val="22627E"/>
                </a:solidFill>
              </a:rPr>
              <a:t>: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○"/>
            </a:pPr>
            <a:r>
              <a:rPr lang="en-US" sz="2000">
                <a:solidFill>
                  <a:srgbClr val="22627E"/>
                </a:solidFill>
              </a:rPr>
              <a:t>Controlan el flujo de ejecución.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○"/>
            </a:pPr>
            <a:r>
              <a:rPr lang="en-US" sz="2000">
                <a:solidFill>
                  <a:srgbClr val="22627E"/>
                </a:solidFill>
              </a:rPr>
              <a:t>Permiten tomar decisiones y repetir acciones.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2000"/>
              <a:buChar char="●"/>
            </a:pPr>
            <a:r>
              <a:rPr b="1" lang="en-US" sz="2000">
                <a:solidFill>
                  <a:srgbClr val="22627E"/>
                </a:solidFill>
              </a:rPr>
              <a:t>Manipulación del DOM</a:t>
            </a:r>
            <a:r>
              <a:rPr lang="en-US" sz="2000">
                <a:solidFill>
                  <a:srgbClr val="22627E"/>
                </a:solidFill>
              </a:rPr>
              <a:t>: Modifica contenido, estilos y componentes en la página</a:t>
            </a:r>
            <a:r>
              <a:rPr lang="en-US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1" sz="27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7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322" name="Google Shape;322;p30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Nociones Básicas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3" name="Google Shape;323;p30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324" name="Google Shape;324;p30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8" name="Google Shape;328;p30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9" name="Google Shape;32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18250" y="2478738"/>
            <a:ext cx="3699200" cy="3113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31"/>
          <p:cNvGrpSpPr/>
          <p:nvPr/>
        </p:nvGrpSpPr>
        <p:grpSpPr>
          <a:xfrm>
            <a:off x="4849767" y="6163521"/>
            <a:ext cx="2355741" cy="307994"/>
            <a:chOff x="270050" y="6325600"/>
            <a:chExt cx="3464325" cy="453600"/>
          </a:xfrm>
        </p:grpSpPr>
        <p:sp>
          <p:nvSpPr>
            <p:cNvPr id="337" name="Google Shape;337;p31"/>
            <p:cNvSpPr/>
            <p:nvPr/>
          </p:nvSpPr>
          <p:spPr>
            <a:xfrm>
              <a:off x="270050" y="6325600"/>
              <a:ext cx="3249556" cy="453600"/>
            </a:xfrm>
            <a:custGeom>
              <a:rect b="b" l="l" r="r" t="t"/>
              <a:pathLst>
                <a:path extrusionOk="0" h="453600" w="3249556">
                  <a:moveTo>
                    <a:pt x="226800" y="0"/>
                  </a:moveTo>
                  <a:lnTo>
                    <a:pt x="3022756" y="0"/>
                  </a:lnTo>
                  <a:cubicBezTo>
                    <a:pt x="3148014" y="0"/>
                    <a:pt x="3249556" y="101542"/>
                    <a:pt x="3249556" y="226800"/>
                  </a:cubicBezTo>
                  <a:lnTo>
                    <a:pt x="3249556" y="226800"/>
                  </a:lnTo>
                  <a:cubicBezTo>
                    <a:pt x="3249556" y="352058"/>
                    <a:pt x="3148014" y="453600"/>
                    <a:pt x="3022756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340084" y="6367687"/>
              <a:ext cx="3132833" cy="364751"/>
            </a:xfrm>
            <a:custGeom>
              <a:rect b="b" l="l" r="r" t="t"/>
              <a:pathLst>
                <a:path extrusionOk="0" h="364751" w="3132833">
                  <a:moveTo>
                    <a:pt x="182376" y="0"/>
                  </a:moveTo>
                  <a:lnTo>
                    <a:pt x="2950458" y="0"/>
                  </a:lnTo>
                  <a:cubicBezTo>
                    <a:pt x="3051181" y="0"/>
                    <a:pt x="3132834" y="81653"/>
                    <a:pt x="3132834" y="182376"/>
                  </a:cubicBezTo>
                  <a:lnTo>
                    <a:pt x="3132833" y="182376"/>
                  </a:lnTo>
                  <a:cubicBezTo>
                    <a:pt x="3132833" y="283099"/>
                    <a:pt x="3051180" y="364752"/>
                    <a:pt x="2950457" y="364752"/>
                  </a:cubicBezTo>
                  <a:lnTo>
                    <a:pt x="182376" y="364751"/>
                  </a:lnTo>
                  <a:cubicBezTo>
                    <a:pt x="81653" y="364751"/>
                    <a:pt x="0" y="283098"/>
                    <a:pt x="0" y="182375"/>
                  </a:cubicBezTo>
                  <a:lnTo>
                    <a:pt x="0" y="182376"/>
                  </a:lnTo>
                  <a:cubicBezTo>
                    <a:pt x="0" y="81653"/>
                    <a:pt x="81653" y="0"/>
                    <a:pt x="182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1" name="Google Shape;341;p31"/>
          <p:cNvSpPr txBox="1"/>
          <p:nvPr/>
        </p:nvSpPr>
        <p:spPr>
          <a:xfrm>
            <a:off x="4978462" y="6205287"/>
            <a:ext cx="19938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2175" lIns="62175" spcFirstLastPara="1" rIns="62175" wrap="square" tIns="621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2" name="Google Shape;342;p31"/>
          <p:cNvGrpSpPr/>
          <p:nvPr/>
        </p:nvGrpSpPr>
        <p:grpSpPr>
          <a:xfrm>
            <a:off x="1271525" y="344550"/>
            <a:ext cx="9648724" cy="5666576"/>
            <a:chOff x="3401941" y="1476236"/>
            <a:chExt cx="5331965" cy="3329559"/>
          </a:xfrm>
        </p:grpSpPr>
        <p:pic>
          <p:nvPicPr>
            <p:cNvPr id="343" name="Google Shape;343;p31"/>
            <p:cNvPicPr preferRelativeResize="0"/>
            <p:nvPr/>
          </p:nvPicPr>
          <p:blipFill rotWithShape="1">
            <a:blip r:embed="rId3">
              <a:alphaModFix/>
            </a:blip>
            <a:srcRect b="-2070" l="0" r="0" t="0"/>
            <a:stretch/>
          </p:blipFill>
          <p:spPr>
            <a:xfrm>
              <a:off x="3401941" y="1476236"/>
              <a:ext cx="5331965" cy="33295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4" name="Google Shape;344;p31"/>
            <p:cNvSpPr txBox="1"/>
            <p:nvPr/>
          </p:nvSpPr>
          <p:spPr>
            <a:xfrm>
              <a:off x="4011633" y="2253263"/>
              <a:ext cx="769354" cy="2415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AFFFE"/>
                </a:buClr>
                <a:buSzPts val="1300"/>
                <a:buFont typeface="Roboto"/>
                <a:buNone/>
              </a:pPr>
              <a:r>
                <a:rPr b="1" i="0" lang="en-US" sz="1300" u="none" cap="none" strike="noStrike">
                  <a:solidFill>
                    <a:srgbClr val="FAFFFE"/>
                  </a:solidFill>
                  <a:latin typeface="Roboto"/>
                  <a:ea typeface="Roboto"/>
                  <a:cs typeface="Roboto"/>
                  <a:sym typeface="Roboto"/>
                </a:rPr>
                <a:t>USA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5" name="Google Shape;345;p31"/>
            <p:cNvCxnSpPr/>
            <p:nvPr/>
          </p:nvCxnSpPr>
          <p:spPr>
            <a:xfrm rot="10800000">
              <a:off x="6366435" y="2308445"/>
              <a:ext cx="3957" cy="0"/>
            </a:xfrm>
            <a:prstGeom prst="straightConnector1">
              <a:avLst/>
            </a:prstGeom>
            <a:noFill/>
            <a:ln cap="flat" cmpd="sng" w="9525">
              <a:solidFill>
                <a:srgbClr val="6ACBB8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346" name="Google Shape;346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72262" y="6237862"/>
            <a:ext cx="174625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1"/>
          <p:cNvSpPr/>
          <p:nvPr/>
        </p:nvSpPr>
        <p:spPr>
          <a:xfrm>
            <a:off x="6425707" y="2234708"/>
            <a:ext cx="132600" cy="12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8" name="Google Shape;348;p31"/>
          <p:cNvSpPr/>
          <p:nvPr/>
        </p:nvSpPr>
        <p:spPr>
          <a:xfrm>
            <a:off x="3549490" y="371961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2737614" y="2564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31"/>
          <p:cNvSpPr/>
          <p:nvPr/>
        </p:nvSpPr>
        <p:spPr>
          <a:xfrm>
            <a:off x="9632935" y="4676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31"/>
          <p:cNvSpPr/>
          <p:nvPr/>
        </p:nvSpPr>
        <p:spPr>
          <a:xfrm>
            <a:off x="3767137" y="572548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2" name="Google Shape;352;p31"/>
          <p:cNvSpPr/>
          <p:nvPr/>
        </p:nvSpPr>
        <p:spPr>
          <a:xfrm>
            <a:off x="4570721" y="4224037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31"/>
          <p:cNvSpPr/>
          <p:nvPr/>
        </p:nvSpPr>
        <p:spPr>
          <a:xfrm>
            <a:off x="2846437" y="25239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31"/>
          <p:cNvSpPr/>
          <p:nvPr/>
        </p:nvSpPr>
        <p:spPr>
          <a:xfrm>
            <a:off x="3549490" y="3777787"/>
            <a:ext cx="126600" cy="14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5" name="Google Shape;355;p31"/>
          <p:cNvSpPr/>
          <p:nvPr/>
        </p:nvSpPr>
        <p:spPr>
          <a:xfrm>
            <a:off x="3911416" y="37486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6" name="Google Shape;356;p31"/>
          <p:cNvSpPr/>
          <p:nvPr/>
        </p:nvSpPr>
        <p:spPr>
          <a:xfrm>
            <a:off x="4504411" y="41629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4656811" y="43153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8" name="Google Shape;358;p31"/>
          <p:cNvSpPr/>
          <p:nvPr/>
        </p:nvSpPr>
        <p:spPr>
          <a:xfrm>
            <a:off x="3960441" y="564019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9" name="Google Shape;359;p31"/>
          <p:cNvSpPr/>
          <p:nvPr/>
        </p:nvSpPr>
        <p:spPr>
          <a:xfrm>
            <a:off x="6122576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6290459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31"/>
          <p:cNvSpPr/>
          <p:nvPr/>
        </p:nvSpPr>
        <p:spPr>
          <a:xfrm>
            <a:off x="10197650" y="471917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31"/>
          <p:cNvSpPr/>
          <p:nvPr/>
        </p:nvSpPr>
        <p:spPr>
          <a:xfrm>
            <a:off x="9566625" y="4780234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31"/>
          <p:cNvSpPr/>
          <p:nvPr/>
        </p:nvSpPr>
        <p:spPr>
          <a:xfrm>
            <a:off x="3209426" y="2951834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1"/>
          <p:cNvSpPr/>
          <p:nvPr/>
        </p:nvSpPr>
        <p:spPr>
          <a:xfrm>
            <a:off x="3521260" y="3128249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31"/>
          <p:cNvSpPr/>
          <p:nvPr/>
        </p:nvSpPr>
        <p:spPr>
          <a:xfrm>
            <a:off x="5697983" y="2564842"/>
            <a:ext cx="282600" cy="266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1"/>
          <p:cNvSpPr/>
          <p:nvPr/>
        </p:nvSpPr>
        <p:spPr>
          <a:xfrm>
            <a:off x="5631673" y="2624381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1"/>
          <p:cNvSpPr/>
          <p:nvPr/>
        </p:nvSpPr>
        <p:spPr>
          <a:xfrm>
            <a:off x="5726212" y="2668234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1"/>
          <p:cNvSpPr/>
          <p:nvPr/>
        </p:nvSpPr>
        <p:spPr>
          <a:xfrm>
            <a:off x="5684751" y="2761787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31"/>
          <p:cNvSpPr/>
          <p:nvPr/>
        </p:nvSpPr>
        <p:spPr>
          <a:xfrm>
            <a:off x="5833737" y="2761787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31"/>
          <p:cNvSpPr/>
          <p:nvPr/>
        </p:nvSpPr>
        <p:spPr>
          <a:xfrm>
            <a:off x="3526412" y="42850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31"/>
          <p:cNvSpPr/>
          <p:nvPr/>
        </p:nvSpPr>
        <p:spPr>
          <a:xfrm>
            <a:off x="3933605" y="4468455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3209426" y="3597488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2647451" y="3200399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31"/>
          <p:cNvSpPr/>
          <p:nvPr/>
        </p:nvSpPr>
        <p:spPr>
          <a:xfrm>
            <a:off x="2933965" y="33277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5" name="Google Shape;37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05850" y="5350400"/>
            <a:ext cx="2424023" cy="658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838200" y="282575"/>
            <a:ext cx="7259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None/>
            </a:pPr>
            <a:r>
              <a:rPr b="1" i="0" lang="en-US" sz="44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Contenidos</a:t>
            </a:r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38200" y="1852600"/>
            <a:ext cx="7334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Introducción a JavaScript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Breve Historia de JavaScript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Estándar ECMAScript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Expansión al Backend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Uso de la consola</a:t>
            </a:r>
            <a:endParaRPr sz="2400"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Nociones básicas y </a:t>
            </a:r>
            <a:r>
              <a:rPr lang="en-US" sz="2400"/>
              <a:t>sintaxis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b="0" l="14527" r="0" t="0"/>
          <a:stretch/>
        </p:blipFill>
        <p:spPr>
          <a:xfrm>
            <a:off x="8275312" y="0"/>
            <a:ext cx="39155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4"/>
          <p:cNvGrpSpPr/>
          <p:nvPr/>
        </p:nvGrpSpPr>
        <p:grpSpPr>
          <a:xfrm>
            <a:off x="8501066" y="6094181"/>
            <a:ext cx="3463979" cy="454008"/>
            <a:chOff x="270050" y="6325600"/>
            <a:chExt cx="3464325" cy="453600"/>
          </a:xfrm>
        </p:grpSpPr>
        <p:sp>
          <p:nvSpPr>
            <p:cNvPr id="101" name="Google Shape;101;p14"/>
            <p:cNvSpPr/>
            <p:nvPr/>
          </p:nvSpPr>
          <p:spPr>
            <a:xfrm>
              <a:off x="270050" y="6325600"/>
              <a:ext cx="3249987" cy="453600"/>
            </a:xfrm>
            <a:custGeom>
              <a:rect b="b" l="l" r="r" t="t"/>
              <a:pathLst>
                <a:path extrusionOk="0" h="453600" w="3249987">
                  <a:moveTo>
                    <a:pt x="226800" y="0"/>
                  </a:moveTo>
                  <a:lnTo>
                    <a:pt x="3023187" y="0"/>
                  </a:lnTo>
                  <a:cubicBezTo>
                    <a:pt x="3148445" y="0"/>
                    <a:pt x="3249987" y="101542"/>
                    <a:pt x="3249987" y="226800"/>
                  </a:cubicBezTo>
                  <a:lnTo>
                    <a:pt x="3249987" y="226800"/>
                  </a:lnTo>
                  <a:cubicBezTo>
                    <a:pt x="3249987" y="352058"/>
                    <a:pt x="3148445" y="453600"/>
                    <a:pt x="3023187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338320" y="6366836"/>
              <a:ext cx="3134087" cy="366369"/>
            </a:xfrm>
            <a:custGeom>
              <a:rect b="b" l="l" r="r" t="t"/>
              <a:pathLst>
                <a:path extrusionOk="0" h="366369" w="3134087">
                  <a:moveTo>
                    <a:pt x="183185" y="0"/>
                  </a:moveTo>
                  <a:lnTo>
                    <a:pt x="2950903" y="0"/>
                  </a:lnTo>
                  <a:cubicBezTo>
                    <a:pt x="3052073" y="0"/>
                    <a:pt x="3134088" y="82015"/>
                    <a:pt x="3134088" y="183185"/>
                  </a:cubicBezTo>
                  <a:lnTo>
                    <a:pt x="3134087" y="183185"/>
                  </a:lnTo>
                  <a:cubicBezTo>
                    <a:pt x="3134087" y="284355"/>
                    <a:pt x="3052072" y="366370"/>
                    <a:pt x="2950902" y="366370"/>
                  </a:cubicBezTo>
                  <a:lnTo>
                    <a:pt x="183185" y="366369"/>
                  </a:lnTo>
                  <a:cubicBezTo>
                    <a:pt x="82015" y="366369"/>
                    <a:pt x="0" y="284354"/>
                    <a:pt x="0" y="183184"/>
                  </a:cubicBezTo>
                  <a:lnTo>
                    <a:pt x="0" y="183185"/>
                  </a:lnTo>
                  <a:cubicBezTo>
                    <a:pt x="0" y="82015"/>
                    <a:pt x="82015" y="0"/>
                    <a:pt x="183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4"/>
          <p:cNvSpPr txBox="1"/>
          <p:nvPr/>
        </p:nvSpPr>
        <p:spPr>
          <a:xfrm>
            <a:off x="8658225" y="6146800"/>
            <a:ext cx="29322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Roboto"/>
              <a:buNone/>
            </a:pPr>
            <a:r>
              <a:rPr b="1" i="0" lang="en-US" sz="1800" u="none" cap="none" strike="noStrike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22087" y="6203950"/>
            <a:ext cx="255587" cy="255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5"/>
          <p:cNvGrpSpPr/>
          <p:nvPr/>
        </p:nvGrpSpPr>
        <p:grpSpPr>
          <a:xfrm>
            <a:off x="2178127" y="2865504"/>
            <a:ext cx="7364281" cy="1146201"/>
            <a:chOff x="2990101" y="2717970"/>
            <a:chExt cx="6251512" cy="1144942"/>
          </a:xfrm>
        </p:grpSpPr>
        <p:sp>
          <p:nvSpPr>
            <p:cNvPr id="112" name="Google Shape;112;p15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14;p15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Introducción a JavaScript</a:t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6"/>
          <p:cNvPicPr preferRelativeResize="0"/>
          <p:nvPr/>
        </p:nvPicPr>
        <p:blipFill rotWithShape="1">
          <a:blip r:embed="rId3">
            <a:alphaModFix/>
          </a:blip>
          <a:srcRect b="0" l="19250" r="0" t="0"/>
          <a:stretch/>
        </p:blipFill>
        <p:spPr>
          <a:xfrm>
            <a:off x="6654300" y="0"/>
            <a:ext cx="55376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Lenguaje interpretado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Integración directa en el navegador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Dota de interactividad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Omnipresencia en el Frontend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Desde simples animaciones a aplicaciones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Ecosistema creciente y multidispositivo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Introducción a JS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" name="Google Shape;126;p16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27" name="Google Shape;127;p16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1" name="Google Shape;131;p16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7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138" name="Google Shape;138;p17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17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Breve Historia</a:t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628725" y="1388775"/>
            <a:ext cx="59829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22627E"/>
                </a:solidFill>
              </a:rPr>
              <a:t>Orígenes de JavaScript</a:t>
            </a:r>
            <a:endParaRPr sz="27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Creación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Creado por </a:t>
            </a:r>
            <a:r>
              <a:rPr b="1" lang="en-US" sz="2000">
                <a:solidFill>
                  <a:srgbClr val="22627E"/>
                </a:solidFill>
              </a:rPr>
              <a:t>Brendan Eich</a:t>
            </a:r>
            <a:r>
              <a:rPr lang="en-US" sz="2000">
                <a:solidFill>
                  <a:srgbClr val="22627E"/>
                </a:solidFill>
              </a:rPr>
              <a:t> en 1995 como Mocha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Renombrado como “LiveScript” y “JavaScript”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10 días de desarrollo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Creado para Netscape Navigator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Responde a la necesidad de interactividad y flexibilidad en la web del momento.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pic>
        <p:nvPicPr>
          <p:cNvPr id="150" name="Google Shape;150;p18"/>
          <p:cNvPicPr preferRelativeResize="0"/>
          <p:nvPr/>
        </p:nvPicPr>
        <p:blipFill rotWithShape="1">
          <a:blip r:embed="rId3">
            <a:alphaModFix/>
          </a:blip>
          <a:srcRect b="922" l="0" r="0" t="922"/>
          <a:stretch/>
        </p:blipFill>
        <p:spPr>
          <a:xfrm>
            <a:off x="6654275" y="400"/>
            <a:ext cx="5588124" cy="685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Breve Historia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" name="Google Shape;152;p18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53" name="Google Shape;153;p18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18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97179" y="633149"/>
            <a:ext cx="855774" cy="84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671500" y="1414448"/>
            <a:ext cx="10799700" cy="52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22627E"/>
                </a:solidFill>
              </a:rPr>
              <a:t>Evolución y Relevancia</a:t>
            </a:r>
            <a:endParaRPr sz="27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JavaScript hoy</a:t>
            </a:r>
            <a:endParaRPr sz="19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Pasa de ser un lenguaje de pequeñas interacciones a sostener aplicaciones completas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Ecosistema en constante expansión con bibliotecas y frameworks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Sintaxis sencilla y flexible</a:t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Lenguaje con estándares modernos: Seguridad, asincronia, dinamismo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t/>
            </a:r>
            <a:endParaRPr/>
          </a:p>
        </p:txBody>
      </p:sp>
      <p:sp>
        <p:nvSpPr>
          <p:cNvPr id="165" name="Google Shape;165;p19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Breve Historia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19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167" name="Google Shape;167;p19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1" name="Google Shape;171;p19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1175" y="4563925"/>
            <a:ext cx="1001726" cy="1001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84400" y="3699400"/>
            <a:ext cx="3641024" cy="273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54025" y="4563925"/>
            <a:ext cx="1001725" cy="100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19263" y="3846748"/>
            <a:ext cx="2436104" cy="2436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0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183" name="Google Shape;183;p20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5" name="Google Shape;185;p20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Estándar ECMAScript</a:t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US" sz="2700">
                <a:solidFill>
                  <a:srgbClr val="22627E"/>
                </a:solidFill>
              </a:rPr>
              <a:t>Estandarización de JS</a:t>
            </a:r>
            <a:endParaRPr sz="2700"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El rol del estandar ECMA</a:t>
            </a:r>
            <a:endParaRPr sz="2300"/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En 1997 Ecma define el EcmaScript como estándar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Garantiza la implementación coherente en navegadores y entornos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Homogeneización</a:t>
            </a:r>
            <a:r>
              <a:rPr lang="en-US" sz="2000">
                <a:solidFill>
                  <a:srgbClr val="22627E"/>
                </a:solidFill>
              </a:rPr>
              <a:t> de la ejecución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Estándar EcmaScript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21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97" name="Google Shape;197;p21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" name="Google Shape;201;p21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600" y="1910275"/>
            <a:ext cx="5467399" cy="3037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825" y="4947725"/>
            <a:ext cx="833625" cy="8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0100" y="4754762"/>
            <a:ext cx="1219551" cy="121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66025" y="4761711"/>
            <a:ext cx="1481986" cy="1205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36975" y="4871976"/>
            <a:ext cx="985100" cy="98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Custom 3">
      <a:dk1>
        <a:srgbClr val="01415B"/>
      </a:dk1>
      <a:lt1>
        <a:srgbClr val="FFFFFF"/>
      </a:lt1>
      <a:dk2>
        <a:srgbClr val="3298B3"/>
      </a:dk2>
      <a:lt2>
        <a:srgbClr val="D3DFE1"/>
      </a:lt2>
      <a:accent1>
        <a:srgbClr val="01415B"/>
      </a:accent1>
      <a:accent2>
        <a:srgbClr val="3298B3"/>
      </a:accent2>
      <a:accent3>
        <a:srgbClr val="6ACBB8"/>
      </a:accent3>
      <a:accent4>
        <a:srgbClr val="D3DFE1"/>
      </a:accent4>
      <a:accent5>
        <a:srgbClr val="FAFFFF"/>
      </a:accent5>
      <a:accent6>
        <a:srgbClr val="FAFFFF"/>
      </a:accent6>
      <a:hlink>
        <a:srgbClr val="6ACBB8"/>
      </a:hlink>
      <a:folHlink>
        <a:srgbClr val="D3DF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